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57" r:id="rId4"/>
    <p:sldId id="261" r:id="rId5"/>
    <p:sldId id="258" r:id="rId6"/>
    <p:sldId id="259" r:id="rId7"/>
    <p:sldId id="260" r:id="rId8"/>
    <p:sldId id="263" r:id="rId9"/>
    <p:sldId id="262" r:id="rId10"/>
    <p:sldId id="264" r:id="rId11"/>
    <p:sldId id="265" r:id="rId12"/>
    <p:sldId id="273" r:id="rId13"/>
    <p:sldId id="274" r:id="rId14"/>
    <p:sldId id="275" r:id="rId15"/>
    <p:sldId id="266" r:id="rId16"/>
    <p:sldId id="267" r:id="rId17"/>
    <p:sldId id="268" r:id="rId18"/>
    <p:sldId id="269" r:id="rId19"/>
    <p:sldId id="276" r:id="rId20"/>
    <p:sldId id="270" r:id="rId21"/>
    <p:sldId id="271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C828834-6EC9-3165-1C23-97FEEBEB5F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417BE62F-31B0-B110-40CD-4FBF3832A4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DD8C99A-231E-CFB7-9821-598D8F1B3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B9E5-C298-417C-B168-8AA8EFB0717D}" type="datetimeFigureOut">
              <a:rPr lang="pl-PL" smtClean="0"/>
              <a:t>15.08.2022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30D8F4A9-61BD-9320-2BC5-2FBE5E0D8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9C16E39-F92D-891F-73ED-CAEC3C0A0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C725-6ABE-4D9C-AD82-EE13E082101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62069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633518B-C532-496B-FCAF-431B418C5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2B56F01E-D3BF-A799-8237-FC7E5051BB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731C758-9714-C176-E756-43718C2BA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B9E5-C298-417C-B168-8AA8EFB0717D}" type="datetimeFigureOut">
              <a:rPr lang="pl-PL" smtClean="0"/>
              <a:t>15.08.2022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A8AE9C4-ECFA-8C3A-71D8-E45037575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88836C6-DB76-D079-E9F9-29AF668F9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C725-6ABE-4D9C-AD82-EE13E082101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26050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7ECC39EC-4762-0860-6BE9-1543C4058A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5FD3FF54-FB15-2B1F-12F3-6F24DC1EF7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45BFB028-D466-0333-F324-FA8EEBECB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B9E5-C298-417C-B168-8AA8EFB0717D}" type="datetimeFigureOut">
              <a:rPr lang="pl-PL" smtClean="0"/>
              <a:t>15.08.2022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8BACD20-2A90-DCEA-28A7-88A17AD03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9F17C92-621E-AA7F-5BA5-6ED92E7C5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C725-6ABE-4D9C-AD82-EE13E082101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74160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544D522-89F0-EAA7-CB67-D9E6CE105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6B3DC11-0130-8D88-3AAC-A31A98452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9065171-234C-E197-346B-FA73C69CC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B9E5-C298-417C-B168-8AA8EFB0717D}" type="datetimeFigureOut">
              <a:rPr lang="pl-PL" smtClean="0"/>
              <a:t>15.08.2022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F38E1723-C9D3-F305-8215-87011376F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B4D1BA3-ED1F-FE3F-E74B-0CFC53B6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C725-6ABE-4D9C-AD82-EE13E082101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00256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A68B3D4-EEB4-D134-B7E5-FCD47669E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0A9E931-93AA-DEC7-439F-A606F5E5A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B55BB48-B342-DB8C-849E-EC793812C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B9E5-C298-417C-B168-8AA8EFB0717D}" type="datetimeFigureOut">
              <a:rPr lang="pl-PL" smtClean="0"/>
              <a:t>15.08.2022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6815552-E37F-42C2-B758-A3DC3C31A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5AC97EE-37D3-D762-2A0D-615713D5C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C725-6ABE-4D9C-AD82-EE13E082101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66538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293E048-3476-6329-0D1A-AC7339947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273E6C6-B7FE-C5D5-A26F-558E73D189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B2086D6-BC29-2985-3594-86AC0B6A62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39249BC6-B7D6-5764-62C7-D0BE9CA9A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B9E5-C298-417C-B168-8AA8EFB0717D}" type="datetimeFigureOut">
              <a:rPr lang="pl-PL" smtClean="0"/>
              <a:t>15.08.2022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46E35CE9-4EEB-ABDE-ECC5-6484E2D94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0F7D4F9E-BC65-B428-0B76-124BFB83A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C725-6ABE-4D9C-AD82-EE13E082101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35132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5DF9DAA-16E9-8387-6335-4B5018B2E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F327C47-F7F5-52C8-1B94-D8EEB8071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FA59872F-EAD7-1ECC-8583-691728007E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DB59D23D-47A8-7CB6-7B12-87B566A83C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119412E5-1BD8-3D57-8B69-B8553C6C2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7587D6CE-BAAD-41F7-A007-13A9DE8FC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B9E5-C298-417C-B168-8AA8EFB0717D}" type="datetimeFigureOut">
              <a:rPr lang="pl-PL" smtClean="0"/>
              <a:t>15.08.2022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69CA2A60-9873-8852-1193-6D0889C42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5738ED4E-5D85-44EC-042D-9204CD4A4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C725-6ABE-4D9C-AD82-EE13E082101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662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22B5582-3D95-6FFC-69BD-481A674C4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04D7BE12-1AC1-1508-78A1-5687E9762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B9E5-C298-417C-B168-8AA8EFB0717D}" type="datetimeFigureOut">
              <a:rPr lang="pl-PL" smtClean="0"/>
              <a:t>15.08.2022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CDA754ED-859A-FB77-4BBE-BECA14182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0A536BD3-FF52-AE8F-96AC-501C0FD01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C725-6ABE-4D9C-AD82-EE13E082101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06670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73B7256E-2CF3-0C5E-3299-B3CA28EB4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B9E5-C298-417C-B168-8AA8EFB0717D}" type="datetimeFigureOut">
              <a:rPr lang="pl-PL" smtClean="0"/>
              <a:t>15.08.2022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69827BB4-67DD-9276-E24A-98FA04500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32B7A10-3F20-83D3-8243-23186C5B0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C725-6ABE-4D9C-AD82-EE13E082101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07533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175A4E5-B393-B4DD-35F5-287F81608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B8BCB56-812A-5E30-8569-6320A8A22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2F569A3C-67BB-044C-7C17-4B7CF0C2BE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129B8DB0-FE0A-BE59-81ED-99567FAA6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B9E5-C298-417C-B168-8AA8EFB0717D}" type="datetimeFigureOut">
              <a:rPr lang="pl-PL" smtClean="0"/>
              <a:t>15.08.2022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D87242F9-B0CB-2D6D-37B0-DDF35D1A1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F07CF262-9774-1517-B6CA-4B7598E55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C725-6ABE-4D9C-AD82-EE13E082101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96831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34FF711-EA82-A725-21D1-87B539835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877101A8-69B3-0B67-8F6D-DE3DF8AC3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1D2A33CC-439E-A51D-F964-6209C6368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23490DC1-D92C-4B1B-09E5-3AE155CC5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B9E5-C298-417C-B168-8AA8EFB0717D}" type="datetimeFigureOut">
              <a:rPr lang="pl-PL" smtClean="0"/>
              <a:t>15.08.2022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1E5FA9B2-A25A-95FE-067F-B42C895B1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D5A8BA5D-91F4-F0C3-6629-FC523FA3B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AC725-6ABE-4D9C-AD82-EE13E082101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91473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3556385D-5ACD-C596-5324-754DA3D2E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50ED325-5D25-FA70-5794-17F14C27A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D1FBAD9-CD74-08E1-8068-49BB893D9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CB9E5-C298-417C-B168-8AA8EFB0717D}" type="datetimeFigureOut">
              <a:rPr lang="pl-PL" smtClean="0"/>
              <a:t>15.08.2022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CEF3C4D-E96E-9CE0-C1F3-BA6DF152B5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D860000-1375-4EA5-F288-D6B76AD36D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EAC725-6ABE-4D9C-AD82-EE13E082101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5262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2" descr="Obraz zawierający obiekt, figura szachowa, wewnątrz, zestaw&#10;&#10;Opis wygenerowany automatycznie">
            <a:extLst>
              <a:ext uri="{FF2B5EF4-FFF2-40B4-BE49-F238E27FC236}">
                <a16:creationId xmlns:a16="http://schemas.microsoft.com/office/drawing/2014/main" id="{F65FF176-C81E-A7DD-5A5E-584E034E32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8" r="6961"/>
          <a:stretch/>
        </p:blipFill>
        <p:spPr bwMode="auto">
          <a:xfrm>
            <a:off x="-1504" y="0"/>
            <a:ext cx="12191980" cy="687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0D15D365-E8C7-9616-DA2D-151C545E15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096" y="-68100"/>
            <a:ext cx="12198095" cy="355012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pl-PL" sz="5200" b="1" dirty="0">
                <a:solidFill>
                  <a:srgbClr val="FFFFFF"/>
                </a:solidFill>
              </a:rPr>
              <a:t>Budowa systemu wizyjnego do rejestracji przebiegu partii szachowej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591E8251-C130-A621-894E-C9F22078F1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399" y="21356"/>
            <a:ext cx="8908815" cy="16653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algn="l"/>
            <a:r>
              <a:rPr lang="pl-PL" sz="4000" dirty="0">
                <a:solidFill>
                  <a:srgbClr val="FFFFFF"/>
                </a:solidFill>
              </a:rPr>
              <a:t>Marcin Wasylewski 275534</a:t>
            </a:r>
          </a:p>
          <a:p>
            <a:pPr algn="l"/>
            <a:r>
              <a:rPr lang="pl-PL" dirty="0">
                <a:solidFill>
                  <a:srgbClr val="FFFFFF"/>
                </a:solidFill>
              </a:rPr>
              <a:t>Mechatronika studia niestacjonarne</a:t>
            </a:r>
          </a:p>
          <a:p>
            <a:pPr algn="l"/>
            <a:r>
              <a:rPr lang="pl-PL" dirty="0">
                <a:solidFill>
                  <a:srgbClr val="FFFFFF"/>
                </a:solidFill>
              </a:rPr>
              <a:t>28.06.2022 Warszawa</a:t>
            </a:r>
            <a:endParaRPr lang="pl-PL" sz="4000" dirty="0">
              <a:solidFill>
                <a:srgbClr val="FFFFFF"/>
              </a:solidFill>
            </a:endParaRPr>
          </a:p>
        </p:txBody>
      </p:sp>
      <p:sp>
        <p:nvSpPr>
          <p:cNvPr id="35" name="Podtytuł 2">
            <a:extLst>
              <a:ext uri="{FF2B5EF4-FFF2-40B4-BE49-F238E27FC236}">
                <a16:creationId xmlns:a16="http://schemas.microsoft.com/office/drawing/2014/main" id="{F44A9128-1169-16A2-9716-AF685DD1A97E}"/>
              </a:ext>
            </a:extLst>
          </p:cNvPr>
          <p:cNvSpPr txBox="1">
            <a:spLocks/>
          </p:cNvSpPr>
          <p:nvPr/>
        </p:nvSpPr>
        <p:spPr>
          <a:xfrm>
            <a:off x="1699771" y="5820193"/>
            <a:ext cx="8908815" cy="1034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3200" dirty="0">
                <a:solidFill>
                  <a:srgbClr val="FFFFFF"/>
                </a:solidFill>
              </a:rPr>
              <a:t>Opiekun naukowy: </a:t>
            </a:r>
          </a:p>
          <a:p>
            <a:r>
              <a:rPr lang="pl-PL" sz="2800" dirty="0">
                <a:solidFill>
                  <a:srgbClr val="FFFFFF"/>
                </a:solidFill>
              </a:rPr>
              <a:t>Dr inż. Sebastian Korczak</a:t>
            </a:r>
            <a:endParaRPr lang="pl-PL" sz="3200" dirty="0">
              <a:solidFill>
                <a:srgbClr val="FFFFFF"/>
              </a:solidFill>
            </a:endParaRPr>
          </a:p>
        </p:txBody>
      </p:sp>
      <p:sp>
        <p:nvSpPr>
          <p:cNvPr id="36" name="Podtytuł 2">
            <a:extLst>
              <a:ext uri="{FF2B5EF4-FFF2-40B4-BE49-F238E27FC236}">
                <a16:creationId xmlns:a16="http://schemas.microsoft.com/office/drawing/2014/main" id="{2861AEAB-FCCD-8DA8-3C80-C6502C408EDD}"/>
              </a:ext>
            </a:extLst>
          </p:cNvPr>
          <p:cNvSpPr txBox="1">
            <a:spLocks/>
          </p:cNvSpPr>
          <p:nvPr/>
        </p:nvSpPr>
        <p:spPr>
          <a:xfrm>
            <a:off x="1638543" y="1494379"/>
            <a:ext cx="8908815" cy="1034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3200" dirty="0">
                <a:solidFill>
                  <a:srgbClr val="FFFFFF"/>
                </a:solidFill>
              </a:rPr>
              <a:t>Egzamin dyplomowy studia inżynierskie</a:t>
            </a:r>
          </a:p>
        </p:txBody>
      </p:sp>
      <p:pic>
        <p:nvPicPr>
          <p:cNvPr id="6" name="Obraz 5" descr="Obraz zawierający tekst, butelka&#10;&#10;Opis wygenerowany automatycznie">
            <a:extLst>
              <a:ext uri="{FF2B5EF4-FFF2-40B4-BE49-F238E27FC236}">
                <a16:creationId xmlns:a16="http://schemas.microsoft.com/office/drawing/2014/main" id="{1F3B9BAC-0565-79F7-6485-B95DE8D4B7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279" y="262204"/>
            <a:ext cx="4676832" cy="99132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733768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Obraz zawierający obiekt, figura szachowa, wewnątrz, zestaw&#10;&#10;Opis wygenerowany automatycznie">
            <a:extLst>
              <a:ext uri="{FF2B5EF4-FFF2-40B4-BE49-F238E27FC236}">
                <a16:creationId xmlns:a16="http://schemas.microsoft.com/office/drawing/2014/main" id="{6FC09366-504F-8202-0C08-7BB56BA2E9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8" r="6961"/>
          <a:stretch/>
        </p:blipFill>
        <p:spPr bwMode="auto">
          <a:xfrm>
            <a:off x="19" y="-53142"/>
            <a:ext cx="12306049" cy="692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DBAD16DF-97D5-D1C8-F2E9-50BA48BE6E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668" y="1721688"/>
            <a:ext cx="5136312" cy="5136312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5C1F3518-094D-FBF7-72E7-A916FE6E4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1"/>
            <a:ext cx="7061511" cy="1080133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50AD841C-501D-1383-3F1B-13CC9D194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1" y="1133273"/>
            <a:ext cx="7061509" cy="1808712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96DF3556-C6DF-3D2C-1240-98105C274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000349"/>
            <a:ext cx="4972744" cy="400106"/>
          </a:xfrm>
          <a:prstGeom prst="rect">
            <a:avLst/>
          </a:prstGeom>
        </p:spPr>
      </p:pic>
      <p:sp>
        <p:nvSpPr>
          <p:cNvPr id="10" name="Podtytuł 2">
            <a:extLst>
              <a:ext uri="{FF2B5EF4-FFF2-40B4-BE49-F238E27FC236}">
                <a16:creationId xmlns:a16="http://schemas.microsoft.com/office/drawing/2014/main" id="{1ABFE160-6E44-3C40-218C-605B86021796}"/>
              </a:ext>
            </a:extLst>
          </p:cNvPr>
          <p:cNvSpPr txBox="1">
            <a:spLocks/>
          </p:cNvSpPr>
          <p:nvPr/>
        </p:nvSpPr>
        <p:spPr>
          <a:xfrm>
            <a:off x="4952003" y="-48973"/>
            <a:ext cx="9489900" cy="5306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4000" dirty="0">
                <a:solidFill>
                  <a:srgbClr val="FFFFFF"/>
                </a:solidFill>
              </a:rPr>
              <a:t>Znajdowanie 64</a:t>
            </a:r>
            <a:br>
              <a:rPr lang="pl-PL" sz="4000" dirty="0">
                <a:solidFill>
                  <a:srgbClr val="FFFFFF"/>
                </a:solidFill>
              </a:rPr>
            </a:br>
            <a:r>
              <a:rPr lang="pl-PL" sz="4000" dirty="0">
                <a:solidFill>
                  <a:srgbClr val="FFFFFF"/>
                </a:solidFill>
              </a:rPr>
              <a:t>wierzchołków</a:t>
            </a:r>
            <a:br>
              <a:rPr lang="pl-PL" sz="4000" dirty="0">
                <a:solidFill>
                  <a:srgbClr val="FFFFFF"/>
                </a:solidFill>
              </a:rPr>
            </a:br>
            <a:r>
              <a:rPr lang="pl-PL" sz="4000" dirty="0">
                <a:solidFill>
                  <a:srgbClr val="FFFFFF"/>
                </a:solidFill>
              </a:rPr>
              <a:t> na szachownicy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1EBCF45C-5119-ED51-0FE7-9C500467EF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673918"/>
            <a:ext cx="6791129" cy="1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96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Obraz zawierający obiekt, figura szachowa, wewnątrz, zestaw&#10;&#10;Opis wygenerowany automatycznie">
            <a:extLst>
              <a:ext uri="{FF2B5EF4-FFF2-40B4-BE49-F238E27FC236}">
                <a16:creationId xmlns:a16="http://schemas.microsoft.com/office/drawing/2014/main" id="{6FC09366-504F-8202-0C08-7BB56BA2E9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8" r="6961"/>
          <a:stretch/>
        </p:blipFill>
        <p:spPr bwMode="auto">
          <a:xfrm>
            <a:off x="-68074" y="1282"/>
            <a:ext cx="12260073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odtytuł 2">
            <a:extLst>
              <a:ext uri="{FF2B5EF4-FFF2-40B4-BE49-F238E27FC236}">
                <a16:creationId xmlns:a16="http://schemas.microsoft.com/office/drawing/2014/main" id="{6D2D6961-DDFE-9930-9D98-417BFE0078B5}"/>
              </a:ext>
            </a:extLst>
          </p:cNvPr>
          <p:cNvSpPr txBox="1">
            <a:spLocks/>
          </p:cNvSpPr>
          <p:nvPr/>
        </p:nvSpPr>
        <p:spPr>
          <a:xfrm>
            <a:off x="1274947" y="340134"/>
            <a:ext cx="10232873" cy="5306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4000" dirty="0">
                <a:solidFill>
                  <a:srgbClr val="FFFFFF"/>
                </a:solidFill>
              </a:rPr>
              <a:t>Proces odejmowania obrazów sprzed i po ruchu</a:t>
            </a:r>
          </a:p>
        </p:txBody>
      </p:sp>
      <p:sp>
        <p:nvSpPr>
          <p:cNvPr id="4" name="Podtytuł 2">
            <a:extLst>
              <a:ext uri="{FF2B5EF4-FFF2-40B4-BE49-F238E27FC236}">
                <a16:creationId xmlns:a16="http://schemas.microsoft.com/office/drawing/2014/main" id="{9235105C-D3F6-4D22-54B0-D7DF4F3488A4}"/>
              </a:ext>
            </a:extLst>
          </p:cNvPr>
          <p:cNvSpPr txBox="1">
            <a:spLocks/>
          </p:cNvSpPr>
          <p:nvPr/>
        </p:nvSpPr>
        <p:spPr>
          <a:xfrm>
            <a:off x="1096271" y="978245"/>
            <a:ext cx="10232873" cy="5306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4000" dirty="0">
                <a:solidFill>
                  <a:srgbClr val="FFFFFF"/>
                </a:solidFill>
              </a:rPr>
              <a:t>1. Krótko o pikselach </a:t>
            </a:r>
            <a:r>
              <a:rPr lang="pl-PL" sz="2800" dirty="0">
                <a:solidFill>
                  <a:srgbClr val="FFFFFF"/>
                </a:solidFill>
              </a:rPr>
              <a:t>(wspomnieć o BGR </a:t>
            </a:r>
            <a:r>
              <a:rPr lang="pl-PL" sz="2800" dirty="0" err="1">
                <a:solidFill>
                  <a:srgbClr val="FFFFFF"/>
                </a:solidFill>
              </a:rPr>
              <a:t>python</a:t>
            </a:r>
            <a:r>
              <a:rPr lang="pl-PL" sz="2800" dirty="0">
                <a:solidFill>
                  <a:srgbClr val="FFFFFF"/>
                </a:solidFill>
              </a:rPr>
              <a:t>) </a:t>
            </a:r>
            <a:endParaRPr lang="pl-PL" sz="4000" dirty="0">
              <a:solidFill>
                <a:srgbClr val="FFFFFF"/>
              </a:solidFill>
            </a:endParaRP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83F3B2ED-2D92-364F-FEBC-1904ECCBD6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865"/>
          <a:stretch/>
        </p:blipFill>
        <p:spPr>
          <a:xfrm>
            <a:off x="722947" y="1616356"/>
            <a:ext cx="2932871" cy="3388106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077EAA0C-D3A9-6758-3EC4-7A5AC535CC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948"/>
          <a:stretch/>
        </p:blipFill>
        <p:spPr>
          <a:xfrm>
            <a:off x="241247" y="5150636"/>
            <a:ext cx="3896269" cy="1313568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12F52477-DE63-A187-0641-C2B2CF7385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868"/>
          <a:stretch/>
        </p:blipFill>
        <p:spPr>
          <a:xfrm>
            <a:off x="4774860" y="1616356"/>
            <a:ext cx="2934109" cy="3388106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8FE2D3B0-8C94-D770-2423-526C163DCB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024"/>
          <a:stretch/>
        </p:blipFill>
        <p:spPr>
          <a:xfrm>
            <a:off x="4232828" y="5150636"/>
            <a:ext cx="4050666" cy="1313568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6C209BBA-02BF-F5FF-3DAB-0F275ACC98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9430"/>
          <a:stretch/>
        </p:blipFill>
        <p:spPr>
          <a:xfrm>
            <a:off x="8828011" y="1616356"/>
            <a:ext cx="3089978" cy="3388106"/>
          </a:xfrm>
          <a:prstGeom prst="rect">
            <a:avLst/>
          </a:prstGeom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94C722E8-41AD-F962-722D-938B225E3E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443"/>
          <a:stretch/>
        </p:blipFill>
        <p:spPr>
          <a:xfrm>
            <a:off x="8485570" y="5249860"/>
            <a:ext cx="3491294" cy="111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95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Obraz zawierający obiekt, figura szachowa, wewnątrz, zestaw&#10;&#10;Opis wygenerowany automatycznie">
            <a:extLst>
              <a:ext uri="{FF2B5EF4-FFF2-40B4-BE49-F238E27FC236}">
                <a16:creationId xmlns:a16="http://schemas.microsoft.com/office/drawing/2014/main" id="{6FC09366-504F-8202-0C08-7BB56BA2E9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8" r="6961"/>
          <a:stretch/>
        </p:blipFill>
        <p:spPr bwMode="auto">
          <a:xfrm>
            <a:off x="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odtytuł 2">
            <a:extLst>
              <a:ext uri="{FF2B5EF4-FFF2-40B4-BE49-F238E27FC236}">
                <a16:creationId xmlns:a16="http://schemas.microsoft.com/office/drawing/2014/main" id="{6D2D6961-DDFE-9930-9D98-417BFE0078B5}"/>
              </a:ext>
            </a:extLst>
          </p:cNvPr>
          <p:cNvSpPr txBox="1">
            <a:spLocks/>
          </p:cNvSpPr>
          <p:nvPr/>
        </p:nvSpPr>
        <p:spPr>
          <a:xfrm>
            <a:off x="1274947" y="340134"/>
            <a:ext cx="10232873" cy="5306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4000" dirty="0">
                <a:solidFill>
                  <a:srgbClr val="FFFFFF"/>
                </a:solidFill>
              </a:rPr>
              <a:t>Proces odejmowania obrazów sprzed i po ruchu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744E4192-A08D-E43E-8793-46B1683F17E8}"/>
              </a:ext>
            </a:extLst>
          </p:cNvPr>
          <p:cNvSpPr txBox="1"/>
          <p:nvPr/>
        </p:nvSpPr>
        <p:spPr>
          <a:xfrm>
            <a:off x="3572483" y="995780"/>
            <a:ext cx="6172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200" dirty="0">
                <a:solidFill>
                  <a:srgbClr val="FFFFFF"/>
                </a:solidFill>
              </a:rPr>
              <a:t>2. Arytmetyka działań na obrazach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AB97DA89-0C7A-D167-FF3E-47138EF18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03" y="3153229"/>
            <a:ext cx="3732989" cy="3076567"/>
          </a:xfrm>
          <a:prstGeom prst="rect">
            <a:avLst/>
          </a:prstGeom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226F72E2-FBA5-B028-6B40-DF7A375FB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803" y="1675797"/>
            <a:ext cx="10978923" cy="1222468"/>
          </a:xfrm>
          <a:prstGeom prst="rect">
            <a:avLst/>
          </a:prstGeom>
        </p:spPr>
      </p:pic>
      <p:sp>
        <p:nvSpPr>
          <p:cNvPr id="16" name="pole tekstowe 15">
            <a:extLst>
              <a:ext uri="{FF2B5EF4-FFF2-40B4-BE49-F238E27FC236}">
                <a16:creationId xmlns:a16="http://schemas.microsoft.com/office/drawing/2014/main" id="{00475FFA-755B-7C0A-BB8B-62B648E37E9A}"/>
              </a:ext>
            </a:extLst>
          </p:cNvPr>
          <p:cNvSpPr txBox="1"/>
          <p:nvPr/>
        </p:nvSpPr>
        <p:spPr>
          <a:xfrm>
            <a:off x="5201461" y="5612935"/>
            <a:ext cx="61722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200" b="1" dirty="0">
                <a:solidFill>
                  <a:srgbClr val="FFFF00"/>
                </a:solidFill>
              </a:rPr>
              <a:t>Uwaga w </a:t>
            </a:r>
            <a:r>
              <a:rPr lang="pl-PL" sz="3200" b="1" dirty="0" err="1">
                <a:solidFill>
                  <a:srgbClr val="FFFF00"/>
                </a:solidFill>
              </a:rPr>
              <a:t>Pythonie</a:t>
            </a:r>
            <a:r>
              <a:rPr lang="pl-PL" sz="3200" b="1" dirty="0">
                <a:solidFill>
                  <a:srgbClr val="FFFF00"/>
                </a:solidFill>
              </a:rPr>
              <a:t> HSV używany w inRange jest 0-255 </a:t>
            </a:r>
          </a:p>
        </p:txBody>
      </p:sp>
      <p:pic>
        <p:nvPicPr>
          <p:cNvPr id="18" name="Obraz 17">
            <a:extLst>
              <a:ext uri="{FF2B5EF4-FFF2-40B4-BE49-F238E27FC236}">
                <a16:creationId xmlns:a16="http://schemas.microsoft.com/office/drawing/2014/main" id="{303CEDF4-6625-923C-CAE4-90BC078D19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1698" y="4597428"/>
            <a:ext cx="2115512" cy="5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292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tytuł 2">
            <a:extLst>
              <a:ext uri="{FF2B5EF4-FFF2-40B4-BE49-F238E27FC236}">
                <a16:creationId xmlns:a16="http://schemas.microsoft.com/office/drawing/2014/main" id="{6D2D6961-DDFE-9930-9D98-417BFE0078B5}"/>
              </a:ext>
            </a:extLst>
          </p:cNvPr>
          <p:cNvSpPr txBox="1">
            <a:spLocks/>
          </p:cNvSpPr>
          <p:nvPr/>
        </p:nvSpPr>
        <p:spPr>
          <a:xfrm>
            <a:off x="1274947" y="340134"/>
            <a:ext cx="10232873" cy="5306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4000" dirty="0">
                <a:solidFill>
                  <a:srgbClr val="FFFFFF"/>
                </a:solidFill>
              </a:rPr>
              <a:t>Proces odejmowania obrazów sprzed i po ruchu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744E4192-A08D-E43E-8793-46B1683F17E8}"/>
              </a:ext>
            </a:extLst>
          </p:cNvPr>
          <p:cNvSpPr txBox="1"/>
          <p:nvPr/>
        </p:nvSpPr>
        <p:spPr>
          <a:xfrm>
            <a:off x="3572483" y="995780"/>
            <a:ext cx="6172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200" dirty="0">
                <a:solidFill>
                  <a:srgbClr val="FFFFFF"/>
                </a:solidFill>
              </a:rPr>
              <a:t>2. Arytmetyka działań na obrazach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5F9ED822-610B-FCAA-B02E-4B261CA35611}"/>
              </a:ext>
            </a:extLst>
          </p:cNvPr>
          <p:cNvSpPr txBox="1"/>
          <p:nvPr/>
        </p:nvSpPr>
        <p:spPr>
          <a:xfrm>
            <a:off x="602303" y="1966168"/>
            <a:ext cx="675180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200" dirty="0">
                <a:solidFill>
                  <a:srgbClr val="FFFFFF"/>
                </a:solidFill>
              </a:rPr>
              <a:t>W programie po użyciu inRange mam tylko 255 – białe i 0 – czarne.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3997C62F-A7A4-4C3D-FDF7-AD79D70E4DC8}"/>
              </a:ext>
            </a:extLst>
          </p:cNvPr>
          <p:cNvSpPr txBox="1"/>
          <p:nvPr/>
        </p:nvSpPr>
        <p:spPr>
          <a:xfrm>
            <a:off x="232651" y="3429000"/>
            <a:ext cx="1254949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200" dirty="0">
                <a:solidFill>
                  <a:srgbClr val="FFFFFF"/>
                </a:solidFill>
              </a:rPr>
              <a:t>ZATEM:</a:t>
            </a:r>
          </a:p>
          <a:p>
            <a:br>
              <a:rPr lang="pl-PL" sz="3200" dirty="0">
                <a:solidFill>
                  <a:srgbClr val="FFFFFF"/>
                </a:solidFill>
              </a:rPr>
            </a:br>
            <a:r>
              <a:rPr lang="pl-PL" sz="3200" dirty="0">
                <a:solidFill>
                  <a:srgbClr val="FFFFFF"/>
                </a:solidFill>
              </a:rPr>
              <a:t>BIAŁE – CZARNE = BIAŁE     bo    255 – 0 = 255</a:t>
            </a:r>
          </a:p>
          <a:p>
            <a:endParaRPr lang="pl-PL" sz="3200" dirty="0">
              <a:solidFill>
                <a:srgbClr val="FFFFFF"/>
              </a:solidFill>
            </a:endParaRPr>
          </a:p>
          <a:p>
            <a:r>
              <a:rPr lang="pl-PL" sz="3200" dirty="0">
                <a:solidFill>
                  <a:srgbClr val="FFFFFF"/>
                </a:solidFill>
              </a:rPr>
              <a:t>CZARNE – BIAŁE = CZARNE bo    0 – 255 = 0 </a:t>
            </a:r>
          </a:p>
          <a:p>
            <a:r>
              <a:rPr lang="pl-PL" sz="3200" dirty="0">
                <a:solidFill>
                  <a:srgbClr val="FFFFFF"/>
                </a:solidFill>
              </a:rPr>
              <a:t>(nie może być ujemnej wartości!)</a:t>
            </a:r>
          </a:p>
        </p:txBody>
      </p:sp>
    </p:spTree>
    <p:extLst>
      <p:ext uri="{BB962C8B-B14F-4D97-AF65-F5344CB8AC3E}">
        <p14:creationId xmlns:p14="http://schemas.microsoft.com/office/powerpoint/2010/main" val="2329578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Obraz zawierający obiekt, figura szachowa, wewnątrz, zestaw&#10;&#10;Opis wygenerowany automatycznie">
            <a:extLst>
              <a:ext uri="{FF2B5EF4-FFF2-40B4-BE49-F238E27FC236}">
                <a16:creationId xmlns:a16="http://schemas.microsoft.com/office/drawing/2014/main" id="{9E18BCE5-73EE-72B2-E2F4-2331EB6AC5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8" r="6961"/>
          <a:stretch/>
        </p:blipFill>
        <p:spPr bwMode="auto">
          <a:xfrm>
            <a:off x="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odtytuł 2">
            <a:extLst>
              <a:ext uri="{FF2B5EF4-FFF2-40B4-BE49-F238E27FC236}">
                <a16:creationId xmlns:a16="http://schemas.microsoft.com/office/drawing/2014/main" id="{6D2D6961-DDFE-9930-9D98-417BFE0078B5}"/>
              </a:ext>
            </a:extLst>
          </p:cNvPr>
          <p:cNvSpPr txBox="1">
            <a:spLocks/>
          </p:cNvSpPr>
          <p:nvPr/>
        </p:nvSpPr>
        <p:spPr>
          <a:xfrm>
            <a:off x="1274947" y="340134"/>
            <a:ext cx="10232873" cy="5306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4000" dirty="0">
                <a:solidFill>
                  <a:srgbClr val="FFFFFF"/>
                </a:solidFill>
              </a:rPr>
              <a:t>Proces odejmowania obrazów sprzed i po ruchu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744E4192-A08D-E43E-8793-46B1683F17E8}"/>
              </a:ext>
            </a:extLst>
          </p:cNvPr>
          <p:cNvSpPr txBox="1"/>
          <p:nvPr/>
        </p:nvSpPr>
        <p:spPr>
          <a:xfrm>
            <a:off x="3572483" y="995780"/>
            <a:ext cx="6172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200" dirty="0">
                <a:solidFill>
                  <a:srgbClr val="FFFFFF"/>
                </a:solidFill>
              </a:rPr>
              <a:t>2. Arytmetyka działań na obrazach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5FDEA75-4910-552A-9044-E56244F86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60" y="2732484"/>
            <a:ext cx="11889279" cy="106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47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Obraz zawierający tekst&#10;&#10;Opis wygenerowany automatycznie">
            <a:extLst>
              <a:ext uri="{FF2B5EF4-FFF2-40B4-BE49-F238E27FC236}">
                <a16:creationId xmlns:a16="http://schemas.microsoft.com/office/drawing/2014/main" id="{BED97D09-EF1A-BD22-C088-57C6E7B42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65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BCB469CD-6D00-54CD-9373-8586C71AB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637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4055A896-F41B-519E-683B-ABC9312B6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42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drzewo&#10;&#10;Opis wygenerowany automatycznie">
            <a:extLst>
              <a:ext uri="{FF2B5EF4-FFF2-40B4-BE49-F238E27FC236}">
                <a16:creationId xmlns:a16="http://schemas.microsoft.com/office/drawing/2014/main" id="{6CD89947-AF30-4AB5-2262-60386C4DD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30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tytuł 2">
            <a:extLst>
              <a:ext uri="{FF2B5EF4-FFF2-40B4-BE49-F238E27FC236}">
                <a16:creationId xmlns:a16="http://schemas.microsoft.com/office/drawing/2014/main" id="{527BD5B6-CD11-03C9-38B8-F5D28AD1DF73}"/>
              </a:ext>
            </a:extLst>
          </p:cNvPr>
          <p:cNvSpPr txBox="1">
            <a:spLocks/>
          </p:cNvSpPr>
          <p:nvPr/>
        </p:nvSpPr>
        <p:spPr>
          <a:xfrm>
            <a:off x="798291" y="203946"/>
            <a:ext cx="10232873" cy="5306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4800" dirty="0">
                <a:solidFill>
                  <a:srgbClr val="FFFFFF"/>
                </a:solidFill>
              </a:rPr>
              <a:t>Filtr medianowy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0AA917DA-267B-DF4B-5252-E80DDE3E6E83}"/>
              </a:ext>
            </a:extLst>
          </p:cNvPr>
          <p:cNvSpPr txBox="1"/>
          <p:nvPr/>
        </p:nvSpPr>
        <p:spPr>
          <a:xfrm>
            <a:off x="145103" y="1012857"/>
            <a:ext cx="1193665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3200" dirty="0">
                <a:solidFill>
                  <a:srgbClr val="FFFFFF"/>
                </a:solidFill>
              </a:rPr>
              <a:t>Filtr medianowy działa w ten sposób, że analizuje wartość danego piksela i określoną liczbę pikseli w jego otoczeniu (im wyższy parametr tym większa liczba analizowanych pikseli z okolicy).</a:t>
            </a:r>
          </a:p>
          <a:p>
            <a:endParaRPr lang="pl-PL" sz="3200" dirty="0">
              <a:solidFill>
                <a:srgbClr val="FFFFFF"/>
              </a:solidFill>
            </a:endParaRPr>
          </a:p>
          <a:p>
            <a:r>
              <a:rPr lang="pl-PL" sz="3200" dirty="0">
                <a:solidFill>
                  <a:srgbClr val="FFFFFF"/>
                </a:solidFill>
              </a:rPr>
              <a:t>Nadaje wartość środkowemu pikselowi na podstawie pikseli z okolicy segregując  je wszystkie od wartości najmniejszej do największej i nadaje wartość środkową.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A36EA2E-A5BA-0C69-7F99-D9261D64D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00" y="4620975"/>
            <a:ext cx="11427484" cy="100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68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tytuł 2">
            <a:extLst>
              <a:ext uri="{FF2B5EF4-FFF2-40B4-BE49-F238E27FC236}">
                <a16:creationId xmlns:a16="http://schemas.microsoft.com/office/drawing/2014/main" id="{6D2D6961-DDFE-9930-9D98-417BFE0078B5}"/>
              </a:ext>
            </a:extLst>
          </p:cNvPr>
          <p:cNvSpPr txBox="1">
            <a:spLocks/>
          </p:cNvSpPr>
          <p:nvPr/>
        </p:nvSpPr>
        <p:spPr>
          <a:xfrm>
            <a:off x="1274947" y="340134"/>
            <a:ext cx="10232873" cy="5306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4000" dirty="0">
                <a:solidFill>
                  <a:srgbClr val="FFFFFF"/>
                </a:solidFill>
              </a:rPr>
              <a:t>Cel pracy:</a:t>
            </a:r>
          </a:p>
          <a:p>
            <a:r>
              <a:rPr lang="pl-PL" sz="4000" dirty="0">
                <a:solidFill>
                  <a:srgbClr val="FFFFFF"/>
                </a:solidFill>
              </a:rPr>
              <a:t>Zaprojektowanie systemu wizyjnego, który zarejestruje przebieg partii szachowej wykorzystując przetwarzanie i analizę obrazu spełniający poniższe warunki:</a:t>
            </a:r>
          </a:p>
          <a:p>
            <a:pPr marL="742950" indent="-742950">
              <a:buAutoNum type="arabicPeriod"/>
            </a:pPr>
            <a:r>
              <a:rPr lang="pl-PL" sz="4000" dirty="0">
                <a:solidFill>
                  <a:srgbClr val="FFFFFF"/>
                </a:solidFill>
              </a:rPr>
              <a:t>Wykrycie i zapis 64 wierzchołków</a:t>
            </a:r>
          </a:p>
          <a:p>
            <a:pPr marL="742950" indent="-742950">
              <a:buAutoNum type="arabicPeriod"/>
            </a:pPr>
            <a:r>
              <a:rPr lang="pl-PL" sz="4000" dirty="0">
                <a:solidFill>
                  <a:srgbClr val="FFFFFF"/>
                </a:solidFill>
              </a:rPr>
              <a:t>Posegregowanie współrzędnych</a:t>
            </a:r>
          </a:p>
          <a:p>
            <a:pPr marL="742950" indent="-742950">
              <a:buAutoNum type="arabicPeriod"/>
            </a:pPr>
            <a:r>
              <a:rPr lang="pl-PL" sz="4000" dirty="0">
                <a:solidFill>
                  <a:srgbClr val="FFFFFF"/>
                </a:solidFill>
              </a:rPr>
              <a:t>Odjęcie obrazów</a:t>
            </a:r>
          </a:p>
          <a:p>
            <a:pPr marL="742950" indent="-742950">
              <a:buAutoNum type="arabicPeriod"/>
            </a:pPr>
            <a:r>
              <a:rPr lang="pl-PL" sz="4000" dirty="0">
                <a:solidFill>
                  <a:srgbClr val="FFFFFF"/>
                </a:solidFill>
              </a:rPr>
              <a:t>Interpretacja wyniku</a:t>
            </a:r>
          </a:p>
          <a:p>
            <a:pPr marL="742950" indent="-742950">
              <a:buAutoNum type="arabicPeriod"/>
            </a:pPr>
            <a:r>
              <a:rPr lang="pl-PL" sz="4000" dirty="0">
                <a:solidFill>
                  <a:srgbClr val="FFFFFF"/>
                </a:solidFill>
              </a:rPr>
              <a:t>Zapisanie do pliku tekstowego. </a:t>
            </a:r>
          </a:p>
        </p:txBody>
      </p:sp>
    </p:spTree>
    <p:extLst>
      <p:ext uri="{BB962C8B-B14F-4D97-AF65-F5344CB8AC3E}">
        <p14:creationId xmlns:p14="http://schemas.microsoft.com/office/powerpoint/2010/main" val="21453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, nocne niebo&#10;&#10;Opis wygenerowany automatycznie">
            <a:extLst>
              <a:ext uri="{FF2B5EF4-FFF2-40B4-BE49-F238E27FC236}">
                <a16:creationId xmlns:a16="http://schemas.microsoft.com/office/drawing/2014/main" id="{F2AE54DB-5414-2B7B-F5F2-1F6A9340C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11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tekst&#10;&#10;Opis wygenerowany automatycznie">
            <a:extLst>
              <a:ext uri="{FF2B5EF4-FFF2-40B4-BE49-F238E27FC236}">
                <a16:creationId xmlns:a16="http://schemas.microsoft.com/office/drawing/2014/main" id="{F3DE009E-8601-BB41-6A30-828D49F89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64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Obraz zawierający obiekt, figura szachowa, wewnątrz, zestaw&#10;&#10;Opis wygenerowany automatycznie">
            <a:extLst>
              <a:ext uri="{FF2B5EF4-FFF2-40B4-BE49-F238E27FC236}">
                <a16:creationId xmlns:a16="http://schemas.microsoft.com/office/drawing/2014/main" id="{E6B5F65F-5A94-D57E-0824-F068D787C2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8" r="6961"/>
          <a:stretch/>
        </p:blipFill>
        <p:spPr bwMode="auto">
          <a:xfrm>
            <a:off x="-68074" y="1282"/>
            <a:ext cx="12260073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FD00D1BE-862C-9BF3-925B-1A456190E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384" y="1510582"/>
            <a:ext cx="8345065" cy="5239481"/>
          </a:xfrm>
          <a:prstGeom prst="rect">
            <a:avLst/>
          </a:prstGeom>
        </p:spPr>
      </p:pic>
      <p:sp>
        <p:nvSpPr>
          <p:cNvPr id="5" name="Podtytuł 2">
            <a:extLst>
              <a:ext uri="{FF2B5EF4-FFF2-40B4-BE49-F238E27FC236}">
                <a16:creationId xmlns:a16="http://schemas.microsoft.com/office/drawing/2014/main" id="{8DDDFAE9-477D-B988-0BCA-92978BC69B83}"/>
              </a:ext>
            </a:extLst>
          </p:cNvPr>
          <p:cNvSpPr txBox="1">
            <a:spLocks/>
          </p:cNvSpPr>
          <p:nvPr/>
        </p:nvSpPr>
        <p:spPr>
          <a:xfrm>
            <a:off x="798291" y="203946"/>
            <a:ext cx="10262058" cy="1198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4400" dirty="0">
                <a:solidFill>
                  <a:srgbClr val="FFFFFF"/>
                </a:solidFill>
              </a:rPr>
              <a:t>Interpretacja i wykorzystanie wyniku odejmowania obrazów</a:t>
            </a:r>
          </a:p>
        </p:txBody>
      </p:sp>
    </p:spTree>
    <p:extLst>
      <p:ext uri="{BB962C8B-B14F-4D97-AF65-F5344CB8AC3E}">
        <p14:creationId xmlns:p14="http://schemas.microsoft.com/office/powerpoint/2010/main" val="956814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Obraz zawierający obiekt, figura szachowa, wewnątrz, zestaw&#10;&#10;Opis wygenerowany automatycznie">
            <a:extLst>
              <a:ext uri="{FF2B5EF4-FFF2-40B4-BE49-F238E27FC236}">
                <a16:creationId xmlns:a16="http://schemas.microsoft.com/office/drawing/2014/main" id="{96A0C46C-B70F-747D-4EEA-66700E9D6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8" r="6961"/>
          <a:stretch/>
        </p:blipFill>
        <p:spPr bwMode="auto">
          <a:xfrm>
            <a:off x="-68074" y="1282"/>
            <a:ext cx="12260073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E3587B79-5F35-2F8F-B8BA-460AACAA6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632" y="1743448"/>
            <a:ext cx="9021434" cy="4810796"/>
          </a:xfrm>
          <a:prstGeom prst="rect">
            <a:avLst/>
          </a:prstGeom>
        </p:spPr>
      </p:pic>
      <p:sp>
        <p:nvSpPr>
          <p:cNvPr id="4" name="Podtytuł 2">
            <a:extLst>
              <a:ext uri="{FF2B5EF4-FFF2-40B4-BE49-F238E27FC236}">
                <a16:creationId xmlns:a16="http://schemas.microsoft.com/office/drawing/2014/main" id="{0D09EEFC-B39D-28B3-F333-22D1B281C818}"/>
              </a:ext>
            </a:extLst>
          </p:cNvPr>
          <p:cNvSpPr txBox="1">
            <a:spLocks/>
          </p:cNvSpPr>
          <p:nvPr/>
        </p:nvSpPr>
        <p:spPr>
          <a:xfrm>
            <a:off x="798291" y="203946"/>
            <a:ext cx="10262058" cy="1198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4400" dirty="0">
                <a:solidFill>
                  <a:srgbClr val="FFFFFF"/>
                </a:solidFill>
              </a:rPr>
              <a:t>Wykorzystanie wyniku do zapisu ruchu do pliku tekstowego</a:t>
            </a:r>
          </a:p>
        </p:txBody>
      </p:sp>
    </p:spTree>
    <p:extLst>
      <p:ext uri="{BB962C8B-B14F-4D97-AF65-F5344CB8AC3E}">
        <p14:creationId xmlns:p14="http://schemas.microsoft.com/office/powerpoint/2010/main" val="1402516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Obraz zawierający obiekt, figura szachowa, wewnątrz, zestaw&#10;&#10;Opis wygenerowany automatycznie">
            <a:extLst>
              <a:ext uri="{FF2B5EF4-FFF2-40B4-BE49-F238E27FC236}">
                <a16:creationId xmlns:a16="http://schemas.microsoft.com/office/drawing/2014/main" id="{96A0C46C-B70F-747D-4EEA-66700E9D6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8" r="6961"/>
          <a:stretch/>
        </p:blipFill>
        <p:spPr bwMode="auto">
          <a:xfrm>
            <a:off x="0" y="0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odtytuł 2">
            <a:extLst>
              <a:ext uri="{FF2B5EF4-FFF2-40B4-BE49-F238E27FC236}">
                <a16:creationId xmlns:a16="http://schemas.microsoft.com/office/drawing/2014/main" id="{0D09EEFC-B39D-28B3-F333-22D1B281C818}"/>
              </a:ext>
            </a:extLst>
          </p:cNvPr>
          <p:cNvSpPr txBox="1">
            <a:spLocks/>
          </p:cNvSpPr>
          <p:nvPr/>
        </p:nvSpPr>
        <p:spPr>
          <a:xfrm>
            <a:off x="798291" y="203946"/>
            <a:ext cx="10262058" cy="1198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4400" dirty="0">
                <a:solidFill>
                  <a:srgbClr val="FFFFFF"/>
                </a:solidFill>
              </a:rPr>
              <a:t>Wykorzystanie wyniku do zapisu ruchu do pliku tekstowego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78B604E4-FFDE-2622-2293-6E445EC93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3" y="1605309"/>
            <a:ext cx="7169286" cy="2123093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96F2FAB0-24C8-D455-8426-EB75DEA9B6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488"/>
          <a:stretch/>
        </p:blipFill>
        <p:spPr>
          <a:xfrm>
            <a:off x="68093" y="3858244"/>
            <a:ext cx="8935697" cy="239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27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Obraz zawierający obiekt, figura szachowa, wewnątrz, zestaw&#10;&#10;Opis wygenerowany automatycznie">
            <a:extLst>
              <a:ext uri="{FF2B5EF4-FFF2-40B4-BE49-F238E27FC236}">
                <a16:creationId xmlns:a16="http://schemas.microsoft.com/office/drawing/2014/main" id="{96A0C46C-B70F-747D-4EEA-66700E9D6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8" r="6961"/>
          <a:stretch/>
        </p:blipFill>
        <p:spPr bwMode="auto">
          <a:xfrm>
            <a:off x="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odtytuł 2">
            <a:extLst>
              <a:ext uri="{FF2B5EF4-FFF2-40B4-BE49-F238E27FC236}">
                <a16:creationId xmlns:a16="http://schemas.microsoft.com/office/drawing/2014/main" id="{0D09EEFC-B39D-28B3-F333-22D1B281C818}"/>
              </a:ext>
            </a:extLst>
          </p:cNvPr>
          <p:cNvSpPr txBox="1">
            <a:spLocks/>
          </p:cNvSpPr>
          <p:nvPr/>
        </p:nvSpPr>
        <p:spPr>
          <a:xfrm>
            <a:off x="798291" y="203946"/>
            <a:ext cx="10262058" cy="1198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4400" dirty="0">
                <a:solidFill>
                  <a:srgbClr val="FFFFFF"/>
                </a:solidFill>
              </a:rPr>
              <a:t>Wykorzystanie wyniku do zapisu ruchu do pliku tekstowego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12784463-3E7B-A89F-ABA0-2E9A8B3FB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30" y="1914113"/>
            <a:ext cx="7056732" cy="483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4728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Obraz zawierający obiekt, figura szachowa, wewnątrz, zestaw&#10;&#10;Opis wygenerowany automatycznie">
            <a:extLst>
              <a:ext uri="{FF2B5EF4-FFF2-40B4-BE49-F238E27FC236}">
                <a16:creationId xmlns:a16="http://schemas.microsoft.com/office/drawing/2014/main" id="{96A0C46C-B70F-747D-4EEA-66700E9D6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8" r="6961"/>
          <a:stretch/>
        </p:blipFill>
        <p:spPr bwMode="auto">
          <a:xfrm>
            <a:off x="-68073" y="0"/>
            <a:ext cx="12260073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odtytuł 2">
            <a:extLst>
              <a:ext uri="{FF2B5EF4-FFF2-40B4-BE49-F238E27FC236}">
                <a16:creationId xmlns:a16="http://schemas.microsoft.com/office/drawing/2014/main" id="{0D09EEFC-B39D-28B3-F333-22D1B281C818}"/>
              </a:ext>
            </a:extLst>
          </p:cNvPr>
          <p:cNvSpPr txBox="1">
            <a:spLocks/>
          </p:cNvSpPr>
          <p:nvPr/>
        </p:nvSpPr>
        <p:spPr>
          <a:xfrm>
            <a:off x="798291" y="203946"/>
            <a:ext cx="10262058" cy="1198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4400" dirty="0">
                <a:solidFill>
                  <a:srgbClr val="FFFFFF"/>
                </a:solidFill>
              </a:rPr>
              <a:t>Wykorzystanie wyniku do zapisu ruchu do pliku tekstowego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CEF9BD3C-0CF6-A943-7540-9B5274A75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830" y="1783890"/>
            <a:ext cx="6226433" cy="342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19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Obraz zawierający obiekt, figura szachowa, wewnątrz, zestaw&#10;&#10;Opis wygenerowany automatycznie">
            <a:extLst>
              <a:ext uri="{FF2B5EF4-FFF2-40B4-BE49-F238E27FC236}">
                <a16:creationId xmlns:a16="http://schemas.microsoft.com/office/drawing/2014/main" id="{8E3F52A6-2389-9923-47BA-27A1DE5116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8" r="6961"/>
          <a:stretch/>
        </p:blipFill>
        <p:spPr bwMode="auto">
          <a:xfrm>
            <a:off x="-97256" y="0"/>
            <a:ext cx="12289256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odtytuł 2">
            <a:extLst>
              <a:ext uri="{FF2B5EF4-FFF2-40B4-BE49-F238E27FC236}">
                <a16:creationId xmlns:a16="http://schemas.microsoft.com/office/drawing/2014/main" id="{BDFBB168-7AFF-F667-D75F-4D5EE16FA190}"/>
              </a:ext>
            </a:extLst>
          </p:cNvPr>
          <p:cNvSpPr txBox="1">
            <a:spLocks/>
          </p:cNvSpPr>
          <p:nvPr/>
        </p:nvSpPr>
        <p:spPr>
          <a:xfrm>
            <a:off x="896888" y="1098891"/>
            <a:ext cx="10262058" cy="1198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4400" dirty="0">
                <a:solidFill>
                  <a:srgbClr val="FFFFFF"/>
                </a:solidFill>
              </a:rPr>
              <a:t>Partia pokazowa na żywo lub pokazać wcześniejszą rozegraną</a:t>
            </a:r>
          </a:p>
        </p:txBody>
      </p:sp>
    </p:spTree>
    <p:extLst>
      <p:ext uri="{BB962C8B-B14F-4D97-AF65-F5344CB8AC3E}">
        <p14:creationId xmlns:p14="http://schemas.microsoft.com/office/powerpoint/2010/main" val="3668165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Obraz zawierający obiekt, figura szachowa, wewnątrz, zestaw&#10;&#10;Opis wygenerowany automatycznie">
            <a:extLst>
              <a:ext uri="{FF2B5EF4-FFF2-40B4-BE49-F238E27FC236}">
                <a16:creationId xmlns:a16="http://schemas.microsoft.com/office/drawing/2014/main" id="{8E3F52A6-2389-9923-47BA-27A1DE5116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0" r="14997" b="1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BDFBB168-7AFF-F667-D75F-4D5EE16FA190}"/>
              </a:ext>
            </a:extLst>
          </p:cNvPr>
          <p:cNvSpPr txBox="1">
            <a:spLocks/>
          </p:cNvSpPr>
          <p:nvPr/>
        </p:nvSpPr>
        <p:spPr>
          <a:xfrm>
            <a:off x="7531610" y="365125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latin typeface="+mj-lt"/>
                <a:ea typeface="+mj-ea"/>
                <a:cs typeface="+mj-cs"/>
              </a:rPr>
              <a:t>Podsumowanie i wnioski. Możliwe ścieżki rozwoju.</a:t>
            </a:r>
          </a:p>
        </p:txBody>
      </p:sp>
      <p:sp>
        <p:nvSpPr>
          <p:cNvPr id="4" name="Podtytuł 2">
            <a:extLst>
              <a:ext uri="{FF2B5EF4-FFF2-40B4-BE49-F238E27FC236}">
                <a16:creationId xmlns:a16="http://schemas.microsoft.com/office/drawing/2014/main" id="{C60645BF-6174-D430-D660-7574CAB93463}"/>
              </a:ext>
            </a:extLst>
          </p:cNvPr>
          <p:cNvSpPr txBox="1">
            <a:spLocks/>
          </p:cNvSpPr>
          <p:nvPr/>
        </p:nvSpPr>
        <p:spPr>
          <a:xfrm>
            <a:off x="753161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Poprawa wyszukiwania wierzchołków</a:t>
            </a:r>
          </a:p>
          <a:p>
            <a:pPr marL="742950"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Wykorzystanie kształtów nie kolorów lub wykorzystanie jednej </a:t>
            </a:r>
            <a:r>
              <a:rPr lang="en-US" sz="2000" dirty="0" err="1"/>
              <a:t>i</a:t>
            </a:r>
            <a:r>
              <a:rPr lang="en-US" sz="2000" dirty="0"/>
              <a:t> drugiej metody.</a:t>
            </a:r>
          </a:p>
          <a:p>
            <a:pPr marL="742950"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Zamiast zatwierdzania </a:t>
            </a:r>
            <a:r>
              <a:rPr lang="pl-PL" sz="2000" dirty="0"/>
              <a:t>przyciskiem na klawiaturze</a:t>
            </a:r>
            <a:r>
              <a:rPr lang="en-US" sz="2000" dirty="0"/>
              <a:t> – reakcja na ręke na planszy</a:t>
            </a:r>
          </a:p>
          <a:p>
            <a:pPr marL="742950"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Poprawa kalibracji</a:t>
            </a:r>
          </a:p>
        </p:txBody>
      </p:sp>
    </p:spTree>
    <p:extLst>
      <p:ext uri="{BB962C8B-B14F-4D97-AF65-F5344CB8AC3E}">
        <p14:creationId xmlns:p14="http://schemas.microsoft.com/office/powerpoint/2010/main" val="2623737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Obraz zawierający obiekt, figura szachowa, wewnątrz, zestaw&#10;&#10;Opis wygenerowany automatycznie">
            <a:extLst>
              <a:ext uri="{FF2B5EF4-FFF2-40B4-BE49-F238E27FC236}">
                <a16:creationId xmlns:a16="http://schemas.microsoft.com/office/drawing/2014/main" id="{E98A822B-84D3-2657-BBA3-60F435998A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8" r="6961"/>
          <a:stretch/>
        </p:blipFill>
        <p:spPr bwMode="auto">
          <a:xfrm>
            <a:off x="-1504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C35C105D-383B-0E7E-A810-58E63A5E8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31" y="0"/>
            <a:ext cx="7256836" cy="3777629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DBECC316-2F35-2665-A803-5A08DA97B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997" y="3777629"/>
            <a:ext cx="7072466" cy="3080371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40AB0D09-B9E9-1A5C-5C34-1E57D9EB9B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469" y="0"/>
            <a:ext cx="5134007" cy="6858000"/>
          </a:xfrm>
          <a:prstGeom prst="rect">
            <a:avLst/>
          </a:prstGeom>
        </p:spPr>
      </p:pic>
      <p:sp>
        <p:nvSpPr>
          <p:cNvPr id="6" name="Strzałka: w prawo 5">
            <a:extLst>
              <a:ext uri="{FF2B5EF4-FFF2-40B4-BE49-F238E27FC236}">
                <a16:creationId xmlns:a16="http://schemas.microsoft.com/office/drawing/2014/main" id="{BC11070A-AF03-5EDE-0EF5-C966D3DFEAD1}"/>
              </a:ext>
            </a:extLst>
          </p:cNvPr>
          <p:cNvSpPr/>
          <p:nvPr/>
        </p:nvSpPr>
        <p:spPr>
          <a:xfrm>
            <a:off x="5787959" y="2945274"/>
            <a:ext cx="1692612" cy="5544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trzałka: w prawo 8">
            <a:extLst>
              <a:ext uri="{FF2B5EF4-FFF2-40B4-BE49-F238E27FC236}">
                <a16:creationId xmlns:a16="http://schemas.microsoft.com/office/drawing/2014/main" id="{6F6A44FD-3D57-3730-9501-1B65F29C1934}"/>
              </a:ext>
            </a:extLst>
          </p:cNvPr>
          <p:cNvSpPr/>
          <p:nvPr/>
        </p:nvSpPr>
        <p:spPr>
          <a:xfrm rot="10800000">
            <a:off x="5787959" y="5040576"/>
            <a:ext cx="1692612" cy="5544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8A940EC8-9CA2-9407-260B-A007074952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4648" y="5040576"/>
            <a:ext cx="1529923" cy="152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512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Obraz zawierający obiekt, figura szachowa, wewnątrz, zestaw&#10;&#10;Opis wygenerowany automatycznie">
            <a:extLst>
              <a:ext uri="{FF2B5EF4-FFF2-40B4-BE49-F238E27FC236}">
                <a16:creationId xmlns:a16="http://schemas.microsoft.com/office/drawing/2014/main" id="{E98A822B-84D3-2657-BBA3-60F435998A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8" r="6961"/>
          <a:stretch/>
        </p:blipFill>
        <p:spPr bwMode="auto">
          <a:xfrm>
            <a:off x="-1504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C35C105D-383B-0E7E-A810-58E63A5E8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31" y="0"/>
            <a:ext cx="7256836" cy="3777629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DBECC316-2F35-2665-A803-5A08DA97B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997" y="3777629"/>
            <a:ext cx="7072466" cy="3080371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40AB0D09-B9E9-1A5C-5C34-1E57D9EB9B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469" y="0"/>
            <a:ext cx="5134007" cy="6858000"/>
          </a:xfrm>
          <a:prstGeom prst="rect">
            <a:avLst/>
          </a:prstGeom>
        </p:spPr>
      </p:pic>
      <p:sp>
        <p:nvSpPr>
          <p:cNvPr id="8" name="Znak mnożenia 7">
            <a:extLst>
              <a:ext uri="{FF2B5EF4-FFF2-40B4-BE49-F238E27FC236}">
                <a16:creationId xmlns:a16="http://schemas.microsoft.com/office/drawing/2014/main" id="{C5DA59DE-C387-54A8-F2FC-8449B7B7AB58}"/>
              </a:ext>
            </a:extLst>
          </p:cNvPr>
          <p:cNvSpPr/>
          <p:nvPr/>
        </p:nvSpPr>
        <p:spPr>
          <a:xfrm>
            <a:off x="7388060" y="695528"/>
            <a:ext cx="4262239" cy="529184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Strzałka: w dół 14">
            <a:extLst>
              <a:ext uri="{FF2B5EF4-FFF2-40B4-BE49-F238E27FC236}">
                <a16:creationId xmlns:a16="http://schemas.microsoft.com/office/drawing/2014/main" id="{6900E3A6-07FE-0616-1782-A073966D82B2}"/>
              </a:ext>
            </a:extLst>
          </p:cNvPr>
          <p:cNvSpPr/>
          <p:nvPr/>
        </p:nvSpPr>
        <p:spPr>
          <a:xfrm>
            <a:off x="2898844" y="2840478"/>
            <a:ext cx="914400" cy="1488332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8" name="Obraz 17">
            <a:extLst>
              <a:ext uri="{FF2B5EF4-FFF2-40B4-BE49-F238E27FC236}">
                <a16:creationId xmlns:a16="http://schemas.microsoft.com/office/drawing/2014/main" id="{56E72685-15B5-279D-DF57-72E6A4F613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0052" y="4996267"/>
            <a:ext cx="1712067" cy="171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7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Obraz zawierający obiekt, figura szachowa, wewnątrz, zestaw&#10;&#10;Opis wygenerowany automatycznie">
            <a:extLst>
              <a:ext uri="{FF2B5EF4-FFF2-40B4-BE49-F238E27FC236}">
                <a16:creationId xmlns:a16="http://schemas.microsoft.com/office/drawing/2014/main" id="{E98A822B-84D3-2657-BBA3-60F435998A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8" r="696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Obraz 3" descr="Obraz zawierający stół, osoba, wewnątrz, figura szachowa&#10;&#10;Opis wygenerowany automatycznie">
            <a:extLst>
              <a:ext uri="{FF2B5EF4-FFF2-40B4-BE49-F238E27FC236}">
                <a16:creationId xmlns:a16="http://schemas.microsoft.com/office/drawing/2014/main" id="{E5B3990C-9E13-9C44-F429-08495721D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035" y="1538631"/>
            <a:ext cx="7594366" cy="3846712"/>
          </a:xfrm>
          <a:prstGeom prst="rect">
            <a:avLst/>
          </a:prstGeom>
        </p:spPr>
      </p:pic>
      <p:sp>
        <p:nvSpPr>
          <p:cNvPr id="6" name="Podtytuł 2">
            <a:extLst>
              <a:ext uri="{FF2B5EF4-FFF2-40B4-BE49-F238E27FC236}">
                <a16:creationId xmlns:a16="http://schemas.microsoft.com/office/drawing/2014/main" id="{45632C07-077B-BC9A-AF82-DE943168A075}"/>
              </a:ext>
            </a:extLst>
          </p:cNvPr>
          <p:cNvSpPr txBox="1">
            <a:spLocks/>
          </p:cNvSpPr>
          <p:nvPr/>
        </p:nvSpPr>
        <p:spPr>
          <a:xfrm>
            <a:off x="1163231" y="252919"/>
            <a:ext cx="9625351" cy="1034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3200" dirty="0">
                <a:solidFill>
                  <a:srgbClr val="FFFFFF"/>
                </a:solidFill>
              </a:rPr>
              <a:t>Dostępne rozwiązania problemu szybkiego zapisu partii</a:t>
            </a:r>
            <a:br>
              <a:rPr lang="pl-PL" sz="3200" dirty="0">
                <a:solidFill>
                  <a:srgbClr val="FFFFFF"/>
                </a:solidFill>
              </a:rPr>
            </a:br>
            <a:r>
              <a:rPr lang="pl-PL" sz="3200" dirty="0">
                <a:solidFill>
                  <a:srgbClr val="FFFFFF"/>
                </a:solidFill>
              </a:rPr>
              <a:t>Elektroniczna szachownica DGT – jak działa?</a:t>
            </a:r>
          </a:p>
        </p:txBody>
      </p:sp>
    </p:spTree>
    <p:extLst>
      <p:ext uri="{BB962C8B-B14F-4D97-AF65-F5344CB8AC3E}">
        <p14:creationId xmlns:p14="http://schemas.microsoft.com/office/powerpoint/2010/main" val="2845109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Obraz zawierający obiekt, figura szachowa, wewnątrz, zestaw&#10;&#10;Opis wygenerowany automatycznie">
            <a:extLst>
              <a:ext uri="{FF2B5EF4-FFF2-40B4-BE49-F238E27FC236}">
                <a16:creationId xmlns:a16="http://schemas.microsoft.com/office/drawing/2014/main" id="{E98A822B-84D3-2657-BBA3-60F435998A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8" r="6961"/>
          <a:stretch/>
        </p:blipFill>
        <p:spPr bwMode="auto">
          <a:xfrm>
            <a:off x="-1504" y="0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14F9CAE3-C7E8-7C0E-F43E-6FA353ADD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92" y="1265234"/>
            <a:ext cx="8852170" cy="3550399"/>
          </a:xfrm>
          <a:prstGeom prst="rect">
            <a:avLst/>
          </a:prstGeom>
        </p:spPr>
      </p:pic>
      <p:pic>
        <p:nvPicPr>
          <p:cNvPr id="6" name="Obraz 5" descr="Obraz zawierający figura szachowa, ściana, wewnątrz, kilka&#10;&#10;Opis wygenerowany automatycznie">
            <a:extLst>
              <a:ext uri="{FF2B5EF4-FFF2-40B4-BE49-F238E27FC236}">
                <a16:creationId xmlns:a16="http://schemas.microsoft.com/office/drawing/2014/main" id="{0ABE0B0B-D05E-2D61-AC6F-6A93F832B5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171" y="3169109"/>
            <a:ext cx="3832142" cy="3572159"/>
          </a:xfrm>
          <a:prstGeom prst="rect">
            <a:avLst/>
          </a:prstGeom>
        </p:spPr>
      </p:pic>
      <p:sp>
        <p:nvSpPr>
          <p:cNvPr id="8" name="Podtytuł 2">
            <a:extLst>
              <a:ext uri="{FF2B5EF4-FFF2-40B4-BE49-F238E27FC236}">
                <a16:creationId xmlns:a16="http://schemas.microsoft.com/office/drawing/2014/main" id="{553AB015-C07F-A70E-EBC0-B9E6EA9FB9C3}"/>
              </a:ext>
            </a:extLst>
          </p:cNvPr>
          <p:cNvSpPr txBox="1">
            <a:spLocks/>
          </p:cNvSpPr>
          <p:nvPr/>
        </p:nvSpPr>
        <p:spPr>
          <a:xfrm>
            <a:off x="1163231" y="252919"/>
            <a:ext cx="9625351" cy="10340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3200" dirty="0">
                <a:solidFill>
                  <a:srgbClr val="FFFFFF"/>
                </a:solidFill>
              </a:rPr>
              <a:t>Dostępne rozwiązania problemu szybkiego zapisu partii są znacznie obciążające finansowo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2ABC80AF-4924-3160-A75B-69F9EF6CC7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9" t="17874" r="14936" b="27605"/>
          <a:stretch/>
        </p:blipFill>
        <p:spPr>
          <a:xfrm>
            <a:off x="3453514" y="4742166"/>
            <a:ext cx="3832143" cy="203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96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Obraz zawierający obiekt, figura szachowa, wewnątrz, zestaw&#10;&#10;Opis wygenerowany automatycznie">
            <a:extLst>
              <a:ext uri="{FF2B5EF4-FFF2-40B4-BE49-F238E27FC236}">
                <a16:creationId xmlns:a16="http://schemas.microsoft.com/office/drawing/2014/main" id="{E98A822B-84D3-2657-BBA3-60F435998A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8" r="696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5698A107-1C9A-F930-EDF0-E4C7B3A57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721" y="1432939"/>
            <a:ext cx="6960755" cy="5308325"/>
          </a:xfrm>
          <a:prstGeom prst="rect">
            <a:avLst/>
          </a:prstGeom>
        </p:spPr>
      </p:pic>
      <p:sp>
        <p:nvSpPr>
          <p:cNvPr id="6" name="Podtytuł 2">
            <a:extLst>
              <a:ext uri="{FF2B5EF4-FFF2-40B4-BE49-F238E27FC236}">
                <a16:creationId xmlns:a16="http://schemas.microsoft.com/office/drawing/2014/main" id="{1FBCF8AA-E329-E5BD-34F2-C81B3D08BB8A}"/>
              </a:ext>
            </a:extLst>
          </p:cNvPr>
          <p:cNvSpPr txBox="1">
            <a:spLocks/>
          </p:cNvSpPr>
          <p:nvPr/>
        </p:nvSpPr>
        <p:spPr>
          <a:xfrm>
            <a:off x="1453717" y="851152"/>
            <a:ext cx="9489900" cy="5306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3200" dirty="0">
                <a:solidFill>
                  <a:srgbClr val="FFFFFF"/>
                </a:solidFill>
              </a:rPr>
              <a:t>System wizyjny do rejestracji przebiegu partii szachowej</a:t>
            </a:r>
          </a:p>
        </p:txBody>
      </p:sp>
    </p:spTree>
    <p:extLst>
      <p:ext uri="{BB962C8B-B14F-4D97-AF65-F5344CB8AC3E}">
        <p14:creationId xmlns:p14="http://schemas.microsoft.com/office/powerpoint/2010/main" val="3929895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Obraz zawierający obiekt, figura szachowa, wewnątrz, zestaw&#10;&#10;Opis wygenerowany automatycznie">
            <a:extLst>
              <a:ext uri="{FF2B5EF4-FFF2-40B4-BE49-F238E27FC236}">
                <a16:creationId xmlns:a16="http://schemas.microsoft.com/office/drawing/2014/main" id="{6FC09366-504F-8202-0C08-7BB56BA2E9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8" r="696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az 2" descr="Obraz zawierający szachownica, kolorowy&#10;&#10;Opis wygenerowany automatycznie">
            <a:extLst>
              <a:ext uri="{FF2B5EF4-FFF2-40B4-BE49-F238E27FC236}">
                <a16:creationId xmlns:a16="http://schemas.microsoft.com/office/drawing/2014/main" id="{FA3A8BF6-4D09-B25D-4CA0-1C9E2F75D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152" y="595893"/>
            <a:ext cx="5853119" cy="589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13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Obraz zawierający obiekt, figura szachowa, wewnątrz, zestaw&#10;&#10;Opis wygenerowany automatycznie">
            <a:extLst>
              <a:ext uri="{FF2B5EF4-FFF2-40B4-BE49-F238E27FC236}">
                <a16:creationId xmlns:a16="http://schemas.microsoft.com/office/drawing/2014/main" id="{6FC09366-504F-8202-0C08-7BB56BA2E9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8" r="696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6B664BB7-F854-9D35-75D4-FD594790D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8638"/>
            <a:ext cx="7201905" cy="1619476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D81DFEDC-D2AE-DB72-46DF-180A550F9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61108"/>
            <a:ext cx="3810532" cy="2286319"/>
          </a:xfrm>
          <a:prstGeom prst="rect">
            <a:avLst/>
          </a:prstGeom>
        </p:spPr>
      </p:pic>
      <p:pic>
        <p:nvPicPr>
          <p:cNvPr id="9" name="Obraz 8" descr="Obraz zawierający szachownica, figura szachowa, sąsiadująco, kafelek&#10;&#10;Opis wygenerowany automatycznie">
            <a:extLst>
              <a:ext uri="{FF2B5EF4-FFF2-40B4-BE49-F238E27FC236}">
                <a16:creationId xmlns:a16="http://schemas.microsoft.com/office/drawing/2014/main" id="{02893C7E-CAD9-3267-1272-23ADC14F1B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532" y="1561108"/>
            <a:ext cx="5058383" cy="5098620"/>
          </a:xfrm>
          <a:prstGeom prst="rect">
            <a:avLst/>
          </a:prstGeom>
        </p:spPr>
      </p:pic>
      <p:sp>
        <p:nvSpPr>
          <p:cNvPr id="10" name="Podtytuł 2">
            <a:extLst>
              <a:ext uri="{FF2B5EF4-FFF2-40B4-BE49-F238E27FC236}">
                <a16:creationId xmlns:a16="http://schemas.microsoft.com/office/drawing/2014/main" id="{F431E5E2-7A69-81AE-55D1-83D5A2BFED82}"/>
              </a:ext>
            </a:extLst>
          </p:cNvPr>
          <p:cNvSpPr txBox="1">
            <a:spLocks/>
          </p:cNvSpPr>
          <p:nvPr/>
        </p:nvSpPr>
        <p:spPr>
          <a:xfrm>
            <a:off x="4952003" y="495778"/>
            <a:ext cx="9489900" cy="5306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4000" dirty="0">
                <a:solidFill>
                  <a:srgbClr val="FFFFFF"/>
                </a:solidFill>
              </a:rPr>
              <a:t>Kalibracja szachownicy</a:t>
            </a:r>
          </a:p>
        </p:txBody>
      </p:sp>
    </p:spTree>
    <p:extLst>
      <p:ext uri="{BB962C8B-B14F-4D97-AF65-F5344CB8AC3E}">
        <p14:creationId xmlns:p14="http://schemas.microsoft.com/office/powerpoint/2010/main" val="4049979788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</TotalTime>
  <Words>355</Words>
  <Application>Microsoft Office PowerPoint</Application>
  <PresentationFormat>Panoramiczny</PresentationFormat>
  <Paragraphs>49</Paragraphs>
  <Slides>28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Motyw pakietu Office</vt:lpstr>
      <vt:lpstr>Budowa systemu wizyjnego do rejestracji przebiegu partii szachowej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Budowa systemu wizyjnego do rejestracji przebiegu partii szachowej</dc:title>
  <dc:creator>Wasylewski Marcin (STUD)</dc:creator>
  <cp:lastModifiedBy>Wasylewski Marcin (STUD)</cp:lastModifiedBy>
  <cp:revision>11</cp:revision>
  <dcterms:created xsi:type="dcterms:W3CDTF">2022-06-19T12:15:50Z</dcterms:created>
  <dcterms:modified xsi:type="dcterms:W3CDTF">2022-08-15T18:54:05Z</dcterms:modified>
</cp:coreProperties>
</file>